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9" r:id="rId1"/>
  </p:sldMasterIdLst>
  <p:notesMasterIdLst>
    <p:notesMasterId r:id="rId33"/>
  </p:notesMasterIdLst>
  <p:sldIdLst>
    <p:sldId id="256" r:id="rId2"/>
    <p:sldId id="266" r:id="rId3"/>
    <p:sldId id="281" r:id="rId4"/>
    <p:sldId id="293" r:id="rId5"/>
    <p:sldId id="257" r:id="rId6"/>
    <p:sldId id="279" r:id="rId7"/>
    <p:sldId id="290" r:id="rId8"/>
    <p:sldId id="267" r:id="rId9"/>
    <p:sldId id="258" r:id="rId10"/>
    <p:sldId id="268" r:id="rId11"/>
    <p:sldId id="289" r:id="rId12"/>
    <p:sldId id="261" r:id="rId13"/>
    <p:sldId id="269" r:id="rId14"/>
    <p:sldId id="270" r:id="rId15"/>
    <p:sldId id="262" r:id="rId16"/>
    <p:sldId id="276" r:id="rId17"/>
    <p:sldId id="277" r:id="rId18"/>
    <p:sldId id="263" r:id="rId19"/>
    <p:sldId id="278" r:id="rId20"/>
    <p:sldId id="291" r:id="rId21"/>
    <p:sldId id="264" r:id="rId22"/>
    <p:sldId id="288" r:id="rId23"/>
    <p:sldId id="280" r:id="rId24"/>
    <p:sldId id="292" r:id="rId25"/>
    <p:sldId id="282" r:id="rId26"/>
    <p:sldId id="283" r:id="rId27"/>
    <p:sldId id="284" r:id="rId28"/>
    <p:sldId id="285" r:id="rId29"/>
    <p:sldId id="286" r:id="rId30"/>
    <p:sldId id="287" r:id="rId31"/>
    <p:sldId id="26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FFF2CC"/>
    <a:srgbClr val="272822"/>
    <a:srgbClr val="2724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14" y="60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EF9750-A029-4A36-AA6A-A6CEEA168202}" type="doc">
      <dgm:prSet loTypeId="urn:microsoft.com/office/officeart/2016/7/layout/LinProcess2" loCatId="process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endParaRPr lang="en-US"/>
        </a:p>
      </dgm:t>
    </dgm:pt>
    <dgm:pt modelId="{0F9C27AB-D4A5-4E24-B231-924644607A4B}">
      <dgm:prSet/>
      <dgm:spPr/>
      <dgm:t>
        <a:bodyPr/>
        <a:lstStyle/>
        <a:p>
          <a:r>
            <a:rPr lang="en-US" dirty="0"/>
            <a:t>Why APIs?</a:t>
          </a:r>
        </a:p>
      </dgm:t>
    </dgm:pt>
    <dgm:pt modelId="{F5E0ABF3-5450-4DAD-9E05-C28E1E1C08F6}" type="parTrans" cxnId="{EF3529AD-58E8-40A7-8D27-5042728A40B5}">
      <dgm:prSet/>
      <dgm:spPr/>
      <dgm:t>
        <a:bodyPr/>
        <a:lstStyle/>
        <a:p>
          <a:endParaRPr lang="en-US"/>
        </a:p>
      </dgm:t>
    </dgm:pt>
    <dgm:pt modelId="{152224C0-8500-4CDC-A373-FA41F8705F3B}" type="sibTrans" cxnId="{EF3529AD-58E8-40A7-8D27-5042728A40B5}">
      <dgm:prSet/>
      <dgm:spPr/>
      <dgm:t>
        <a:bodyPr/>
        <a:lstStyle/>
        <a:p>
          <a:r>
            <a:rPr lang="en-US" dirty="0"/>
            <a:t>1</a:t>
          </a:r>
        </a:p>
      </dgm:t>
    </dgm:pt>
    <dgm:pt modelId="{987DEE03-EF1B-4D14-A8D5-05FBB0F6F252}">
      <dgm:prSet/>
      <dgm:spPr/>
      <dgm:t>
        <a:bodyPr/>
        <a:lstStyle/>
        <a:p>
          <a:r>
            <a:rPr lang="en-US"/>
            <a:t>Calling APIs in PHP</a:t>
          </a:r>
        </a:p>
      </dgm:t>
    </dgm:pt>
    <dgm:pt modelId="{421D4A0F-9F36-424E-83B6-24031ED95B36}" type="parTrans" cxnId="{D3E2F69D-8802-4855-9F79-8DB5A1684BFE}">
      <dgm:prSet/>
      <dgm:spPr/>
      <dgm:t>
        <a:bodyPr/>
        <a:lstStyle/>
        <a:p>
          <a:endParaRPr lang="en-US"/>
        </a:p>
      </dgm:t>
    </dgm:pt>
    <dgm:pt modelId="{2359883C-FC3D-4CF6-AFA6-3F27B1A2567C}" type="sibTrans" cxnId="{D3E2F69D-8802-4855-9F79-8DB5A1684BFE}">
      <dgm:prSet/>
      <dgm:spPr/>
      <dgm:t>
        <a:bodyPr/>
        <a:lstStyle/>
        <a:p>
          <a:r>
            <a:rPr lang="en-US" dirty="0"/>
            <a:t>3</a:t>
          </a:r>
        </a:p>
      </dgm:t>
    </dgm:pt>
    <dgm:pt modelId="{D8155003-6A19-499F-9328-245B13529E55}">
      <dgm:prSet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US" dirty="0"/>
            <a:t>Authenticating your App</a:t>
          </a:r>
        </a:p>
      </dgm:t>
    </dgm:pt>
    <dgm:pt modelId="{638C4418-7B39-4E63-B8BA-50700E7B217E}" type="parTrans" cxnId="{B0F9965F-2B28-4F17-86D6-5D9AC04C9CAC}">
      <dgm:prSet/>
      <dgm:spPr/>
      <dgm:t>
        <a:bodyPr/>
        <a:lstStyle/>
        <a:p>
          <a:endParaRPr lang="en-US"/>
        </a:p>
      </dgm:t>
    </dgm:pt>
    <dgm:pt modelId="{018F6981-E4C4-409C-8189-48716132C758}" type="sibTrans" cxnId="{B0F9965F-2B28-4F17-86D6-5D9AC04C9CAC}">
      <dgm:prSet/>
      <dgm:spPr/>
      <dgm:t>
        <a:bodyPr/>
        <a:lstStyle/>
        <a:p>
          <a:r>
            <a:rPr lang="en-US" dirty="0"/>
            <a:t>4</a:t>
          </a:r>
        </a:p>
      </dgm:t>
    </dgm:pt>
    <dgm:pt modelId="{C8194672-7300-4675-A29E-7176C2E1681A}">
      <dgm:prSet/>
      <dgm:spPr>
        <a:solidFill>
          <a:schemeClr val="bg1">
            <a:lumMod val="50000"/>
          </a:schemeClr>
        </a:solidFill>
      </dgm:spPr>
      <dgm:t>
        <a:bodyPr/>
        <a:lstStyle/>
        <a:p>
          <a:r>
            <a:rPr lang="en-US"/>
            <a:t>Debugging Tools</a:t>
          </a:r>
        </a:p>
      </dgm:t>
    </dgm:pt>
    <dgm:pt modelId="{BE1FC836-194D-4E9C-A835-DE9171100482}" type="parTrans" cxnId="{91FA9924-B20B-45FD-A76F-00FB94222B5C}">
      <dgm:prSet/>
      <dgm:spPr/>
      <dgm:t>
        <a:bodyPr/>
        <a:lstStyle/>
        <a:p>
          <a:endParaRPr lang="en-US"/>
        </a:p>
      </dgm:t>
    </dgm:pt>
    <dgm:pt modelId="{5E820CAC-5D61-490A-B3C7-109E683E171E}" type="sibTrans" cxnId="{91FA9924-B20B-45FD-A76F-00FB94222B5C}">
      <dgm:prSet/>
      <dgm:spPr/>
      <dgm:t>
        <a:bodyPr/>
        <a:lstStyle/>
        <a:p>
          <a:r>
            <a:rPr lang="en-US" dirty="0"/>
            <a:t>5</a:t>
          </a:r>
        </a:p>
      </dgm:t>
    </dgm:pt>
    <dgm:pt modelId="{0B2AD8F2-1E0E-42C7-918D-37396EBA75E0}">
      <dgm:prSet/>
      <dgm:spPr/>
      <dgm:t>
        <a:bodyPr/>
        <a:lstStyle/>
        <a:p>
          <a:r>
            <a:rPr lang="en-US" dirty="0"/>
            <a:t>RESTful Web Services</a:t>
          </a:r>
        </a:p>
      </dgm:t>
    </dgm:pt>
    <dgm:pt modelId="{5D494F4B-E362-4D9B-B5A4-89535B33D3FD}" type="parTrans" cxnId="{42721FF3-FE7B-43C2-998F-9F6280616C30}">
      <dgm:prSet/>
      <dgm:spPr/>
      <dgm:t>
        <a:bodyPr/>
        <a:lstStyle/>
        <a:p>
          <a:endParaRPr lang="en-US"/>
        </a:p>
      </dgm:t>
    </dgm:pt>
    <dgm:pt modelId="{B2496487-FB7B-4F51-A085-F0452AC421FA}" type="sibTrans" cxnId="{42721FF3-FE7B-43C2-998F-9F6280616C30}">
      <dgm:prSet/>
      <dgm:spPr/>
      <dgm:t>
        <a:bodyPr/>
        <a:lstStyle/>
        <a:p>
          <a:r>
            <a:rPr lang="en-US" dirty="0"/>
            <a:t>2</a:t>
          </a:r>
        </a:p>
      </dgm:t>
    </dgm:pt>
    <dgm:pt modelId="{DB04B51B-DC61-49E6-9C09-F1C872437C26}" type="pres">
      <dgm:prSet presAssocID="{31EF9750-A029-4A36-AA6A-A6CEEA168202}" presName="Name0" presStyleCnt="0">
        <dgm:presLayoutVars>
          <dgm:animLvl val="lvl"/>
          <dgm:resizeHandles val="exact"/>
        </dgm:presLayoutVars>
      </dgm:prSet>
      <dgm:spPr/>
    </dgm:pt>
    <dgm:pt modelId="{3F198A85-78E3-4C00-9824-BBC93F8D01CD}" type="pres">
      <dgm:prSet presAssocID="{0F9C27AB-D4A5-4E24-B231-924644607A4B}" presName="compositeNode" presStyleCnt="0">
        <dgm:presLayoutVars>
          <dgm:bulletEnabled val="1"/>
        </dgm:presLayoutVars>
      </dgm:prSet>
      <dgm:spPr/>
    </dgm:pt>
    <dgm:pt modelId="{E0094C2B-0045-429B-A99D-1FAB43E13274}" type="pres">
      <dgm:prSet presAssocID="{0F9C27AB-D4A5-4E24-B231-924644607A4B}" presName="bgRect" presStyleLbl="alignNode1" presStyleIdx="0" presStyleCnt="5"/>
      <dgm:spPr/>
    </dgm:pt>
    <dgm:pt modelId="{6B72903E-344C-4EBD-A0EE-2D3C7DCD88AF}" type="pres">
      <dgm:prSet presAssocID="{152224C0-8500-4CDC-A373-FA41F8705F3B}" presName="sibTransNodeRect" presStyleLbl="alignNode1" presStyleIdx="0" presStyleCnt="5">
        <dgm:presLayoutVars>
          <dgm:chMax val="0"/>
          <dgm:bulletEnabled val="1"/>
        </dgm:presLayoutVars>
      </dgm:prSet>
      <dgm:spPr/>
    </dgm:pt>
    <dgm:pt modelId="{1AC5556C-AE61-4480-9722-D145CE63BB3A}" type="pres">
      <dgm:prSet presAssocID="{0F9C27AB-D4A5-4E24-B231-924644607A4B}" presName="nodeRect" presStyleLbl="alignNode1" presStyleIdx="0" presStyleCnt="5">
        <dgm:presLayoutVars>
          <dgm:bulletEnabled val="1"/>
        </dgm:presLayoutVars>
      </dgm:prSet>
      <dgm:spPr/>
    </dgm:pt>
    <dgm:pt modelId="{9E63F24A-9EE3-4363-A936-4C02B5D8AF94}" type="pres">
      <dgm:prSet presAssocID="{152224C0-8500-4CDC-A373-FA41F8705F3B}" presName="sibTrans" presStyleCnt="0"/>
      <dgm:spPr/>
    </dgm:pt>
    <dgm:pt modelId="{59EAFE84-2300-4BD2-820B-438F9B44343D}" type="pres">
      <dgm:prSet presAssocID="{0B2AD8F2-1E0E-42C7-918D-37396EBA75E0}" presName="compositeNode" presStyleCnt="0">
        <dgm:presLayoutVars>
          <dgm:bulletEnabled val="1"/>
        </dgm:presLayoutVars>
      </dgm:prSet>
      <dgm:spPr/>
    </dgm:pt>
    <dgm:pt modelId="{A39A652A-D981-4E20-9E9D-02773B21357F}" type="pres">
      <dgm:prSet presAssocID="{0B2AD8F2-1E0E-42C7-918D-37396EBA75E0}" presName="bgRect" presStyleLbl="alignNode1" presStyleIdx="1" presStyleCnt="5"/>
      <dgm:spPr/>
    </dgm:pt>
    <dgm:pt modelId="{BC63BC56-7EC4-49D1-BA02-FC189359661A}" type="pres">
      <dgm:prSet presAssocID="{B2496487-FB7B-4F51-A085-F0452AC421FA}" presName="sibTransNodeRect" presStyleLbl="alignNode1" presStyleIdx="1" presStyleCnt="5">
        <dgm:presLayoutVars>
          <dgm:chMax val="0"/>
          <dgm:bulletEnabled val="1"/>
        </dgm:presLayoutVars>
      </dgm:prSet>
      <dgm:spPr/>
    </dgm:pt>
    <dgm:pt modelId="{D3304C59-D4F2-4803-A2D2-A84428B38445}" type="pres">
      <dgm:prSet presAssocID="{0B2AD8F2-1E0E-42C7-918D-37396EBA75E0}" presName="nodeRect" presStyleLbl="alignNode1" presStyleIdx="1" presStyleCnt="5">
        <dgm:presLayoutVars>
          <dgm:bulletEnabled val="1"/>
        </dgm:presLayoutVars>
      </dgm:prSet>
      <dgm:spPr/>
    </dgm:pt>
    <dgm:pt modelId="{564BF830-AA48-45B4-88AF-3B453DDCBBCB}" type="pres">
      <dgm:prSet presAssocID="{B2496487-FB7B-4F51-A085-F0452AC421FA}" presName="sibTrans" presStyleCnt="0"/>
      <dgm:spPr/>
    </dgm:pt>
    <dgm:pt modelId="{73AFF5A3-C2C0-450F-AFE8-A619146CE492}" type="pres">
      <dgm:prSet presAssocID="{987DEE03-EF1B-4D14-A8D5-05FBB0F6F252}" presName="compositeNode" presStyleCnt="0">
        <dgm:presLayoutVars>
          <dgm:bulletEnabled val="1"/>
        </dgm:presLayoutVars>
      </dgm:prSet>
      <dgm:spPr/>
    </dgm:pt>
    <dgm:pt modelId="{FD698208-7BA0-4CD5-9399-2CE84D347C95}" type="pres">
      <dgm:prSet presAssocID="{987DEE03-EF1B-4D14-A8D5-05FBB0F6F252}" presName="bgRect" presStyleLbl="alignNode1" presStyleIdx="2" presStyleCnt="5"/>
      <dgm:spPr/>
    </dgm:pt>
    <dgm:pt modelId="{EC685E09-3422-4B3D-BFED-5272FABBE0B9}" type="pres">
      <dgm:prSet presAssocID="{2359883C-FC3D-4CF6-AFA6-3F27B1A2567C}" presName="sibTransNodeRect" presStyleLbl="alignNode1" presStyleIdx="2" presStyleCnt="5">
        <dgm:presLayoutVars>
          <dgm:chMax val="0"/>
          <dgm:bulletEnabled val="1"/>
        </dgm:presLayoutVars>
      </dgm:prSet>
      <dgm:spPr/>
    </dgm:pt>
    <dgm:pt modelId="{2B384FFB-7202-4CE0-ADFD-A04CA520F689}" type="pres">
      <dgm:prSet presAssocID="{987DEE03-EF1B-4D14-A8D5-05FBB0F6F252}" presName="nodeRect" presStyleLbl="alignNode1" presStyleIdx="2" presStyleCnt="5">
        <dgm:presLayoutVars>
          <dgm:bulletEnabled val="1"/>
        </dgm:presLayoutVars>
      </dgm:prSet>
      <dgm:spPr/>
    </dgm:pt>
    <dgm:pt modelId="{8E3F87C7-0073-40F9-8672-3AD9406305FC}" type="pres">
      <dgm:prSet presAssocID="{2359883C-FC3D-4CF6-AFA6-3F27B1A2567C}" presName="sibTrans" presStyleCnt="0"/>
      <dgm:spPr/>
    </dgm:pt>
    <dgm:pt modelId="{6DACBA56-83F1-49E2-9174-7E76A9F84A1E}" type="pres">
      <dgm:prSet presAssocID="{D8155003-6A19-499F-9328-245B13529E55}" presName="compositeNode" presStyleCnt="0">
        <dgm:presLayoutVars>
          <dgm:bulletEnabled val="1"/>
        </dgm:presLayoutVars>
      </dgm:prSet>
      <dgm:spPr/>
    </dgm:pt>
    <dgm:pt modelId="{2C9B4634-3C1F-4DA7-B3C9-BCED1D6D94BF}" type="pres">
      <dgm:prSet presAssocID="{D8155003-6A19-499F-9328-245B13529E55}" presName="bgRect" presStyleLbl="alignNode1" presStyleIdx="3" presStyleCnt="5"/>
      <dgm:spPr/>
    </dgm:pt>
    <dgm:pt modelId="{80D8A0DC-26A8-4553-93F2-894E19CE388A}" type="pres">
      <dgm:prSet presAssocID="{018F6981-E4C4-409C-8189-48716132C758}" presName="sibTransNodeRect" presStyleLbl="alignNode1" presStyleIdx="3" presStyleCnt="5">
        <dgm:presLayoutVars>
          <dgm:chMax val="0"/>
          <dgm:bulletEnabled val="1"/>
        </dgm:presLayoutVars>
      </dgm:prSet>
      <dgm:spPr/>
    </dgm:pt>
    <dgm:pt modelId="{28949109-F6E8-49AA-9AC3-40F0725E01F1}" type="pres">
      <dgm:prSet presAssocID="{D8155003-6A19-499F-9328-245B13529E55}" presName="nodeRect" presStyleLbl="alignNode1" presStyleIdx="3" presStyleCnt="5">
        <dgm:presLayoutVars>
          <dgm:bulletEnabled val="1"/>
        </dgm:presLayoutVars>
      </dgm:prSet>
      <dgm:spPr/>
    </dgm:pt>
    <dgm:pt modelId="{C08E0B9D-37A0-4275-9734-EED6489139CA}" type="pres">
      <dgm:prSet presAssocID="{018F6981-E4C4-409C-8189-48716132C758}" presName="sibTrans" presStyleCnt="0"/>
      <dgm:spPr/>
    </dgm:pt>
    <dgm:pt modelId="{A426887E-9F0F-4812-A859-94B91C8F2C01}" type="pres">
      <dgm:prSet presAssocID="{C8194672-7300-4675-A29E-7176C2E1681A}" presName="compositeNode" presStyleCnt="0">
        <dgm:presLayoutVars>
          <dgm:bulletEnabled val="1"/>
        </dgm:presLayoutVars>
      </dgm:prSet>
      <dgm:spPr/>
    </dgm:pt>
    <dgm:pt modelId="{F6D79501-3F34-4471-B129-C85AF02C4249}" type="pres">
      <dgm:prSet presAssocID="{C8194672-7300-4675-A29E-7176C2E1681A}" presName="bgRect" presStyleLbl="alignNode1" presStyleIdx="4" presStyleCnt="5"/>
      <dgm:spPr/>
    </dgm:pt>
    <dgm:pt modelId="{6E04445F-B4E4-4C2A-866A-E91C88468B3A}" type="pres">
      <dgm:prSet presAssocID="{5E820CAC-5D61-490A-B3C7-109E683E171E}" presName="sibTransNodeRect" presStyleLbl="alignNode1" presStyleIdx="4" presStyleCnt="5">
        <dgm:presLayoutVars>
          <dgm:chMax val="0"/>
          <dgm:bulletEnabled val="1"/>
        </dgm:presLayoutVars>
      </dgm:prSet>
      <dgm:spPr/>
    </dgm:pt>
    <dgm:pt modelId="{D285398B-1679-4DE9-9980-86ACCC9ACB37}" type="pres">
      <dgm:prSet presAssocID="{C8194672-7300-4675-A29E-7176C2E1681A}" presName="nodeRect" presStyleLbl="alignNode1" presStyleIdx="4" presStyleCnt="5">
        <dgm:presLayoutVars>
          <dgm:bulletEnabled val="1"/>
        </dgm:presLayoutVars>
      </dgm:prSet>
      <dgm:spPr/>
    </dgm:pt>
  </dgm:ptLst>
  <dgm:cxnLst>
    <dgm:cxn modelId="{91FA9924-B20B-45FD-A76F-00FB94222B5C}" srcId="{31EF9750-A029-4A36-AA6A-A6CEEA168202}" destId="{C8194672-7300-4675-A29E-7176C2E1681A}" srcOrd="4" destOrd="0" parTransId="{BE1FC836-194D-4E9C-A835-DE9171100482}" sibTransId="{5E820CAC-5D61-490A-B3C7-109E683E171E}"/>
    <dgm:cxn modelId="{3E318EC6-105E-4537-8681-2924FB3F0C61}" type="presOf" srcId="{31EF9750-A029-4A36-AA6A-A6CEEA168202}" destId="{DB04B51B-DC61-49E6-9C09-F1C872437C26}" srcOrd="0" destOrd="0" presId="urn:microsoft.com/office/officeart/2016/7/layout/LinProcess2"/>
    <dgm:cxn modelId="{57B11EB3-761A-4B50-8069-3EA9C378F437}" type="presOf" srcId="{987DEE03-EF1B-4D14-A8D5-05FBB0F6F252}" destId="{2B384FFB-7202-4CE0-ADFD-A04CA520F689}" srcOrd="1" destOrd="0" presId="urn:microsoft.com/office/officeart/2016/7/layout/LinProcess2"/>
    <dgm:cxn modelId="{AFF52A77-76BE-422D-B7A2-8509FCB53F6D}" type="presOf" srcId="{0B2AD8F2-1E0E-42C7-918D-37396EBA75E0}" destId="{D3304C59-D4F2-4803-A2D2-A84428B38445}" srcOrd="1" destOrd="0" presId="urn:microsoft.com/office/officeart/2016/7/layout/LinProcess2"/>
    <dgm:cxn modelId="{796B53ED-ED2C-4521-91FF-7BBA49971C0B}" type="presOf" srcId="{C8194672-7300-4675-A29E-7176C2E1681A}" destId="{D285398B-1679-4DE9-9980-86ACCC9ACB37}" srcOrd="1" destOrd="0" presId="urn:microsoft.com/office/officeart/2016/7/layout/LinProcess2"/>
    <dgm:cxn modelId="{85B7656E-DBA4-469D-BD55-B907EEB5FED3}" type="presOf" srcId="{0F9C27AB-D4A5-4E24-B231-924644607A4B}" destId="{E0094C2B-0045-429B-A99D-1FAB43E13274}" srcOrd="0" destOrd="0" presId="urn:microsoft.com/office/officeart/2016/7/layout/LinProcess2"/>
    <dgm:cxn modelId="{0B647590-C7C2-44F0-966D-4072A74369B2}" type="presOf" srcId="{0B2AD8F2-1E0E-42C7-918D-37396EBA75E0}" destId="{A39A652A-D981-4E20-9E9D-02773B21357F}" srcOrd="0" destOrd="0" presId="urn:microsoft.com/office/officeart/2016/7/layout/LinProcess2"/>
    <dgm:cxn modelId="{70FE1031-4ACE-4C93-99E9-5E64363FE54A}" type="presOf" srcId="{5E820CAC-5D61-490A-B3C7-109E683E171E}" destId="{6E04445F-B4E4-4C2A-866A-E91C88468B3A}" srcOrd="0" destOrd="0" presId="urn:microsoft.com/office/officeart/2016/7/layout/LinProcess2"/>
    <dgm:cxn modelId="{4E077167-4478-41DF-B5CE-B2EE51CBC19B}" type="presOf" srcId="{152224C0-8500-4CDC-A373-FA41F8705F3B}" destId="{6B72903E-344C-4EBD-A0EE-2D3C7DCD88AF}" srcOrd="0" destOrd="0" presId="urn:microsoft.com/office/officeart/2016/7/layout/LinProcess2"/>
    <dgm:cxn modelId="{FD9762AC-C2F5-4752-B79F-A283740FB951}" type="presOf" srcId="{2359883C-FC3D-4CF6-AFA6-3F27B1A2567C}" destId="{EC685E09-3422-4B3D-BFED-5272FABBE0B9}" srcOrd="0" destOrd="0" presId="urn:microsoft.com/office/officeart/2016/7/layout/LinProcess2"/>
    <dgm:cxn modelId="{2608F660-BE03-472C-91A2-05416AE89C69}" type="presOf" srcId="{D8155003-6A19-499F-9328-245B13529E55}" destId="{2C9B4634-3C1F-4DA7-B3C9-BCED1D6D94BF}" srcOrd="0" destOrd="0" presId="urn:microsoft.com/office/officeart/2016/7/layout/LinProcess2"/>
    <dgm:cxn modelId="{5202F7D9-E447-4271-A995-167E7BF08D5D}" type="presOf" srcId="{0F9C27AB-D4A5-4E24-B231-924644607A4B}" destId="{1AC5556C-AE61-4480-9722-D145CE63BB3A}" srcOrd="1" destOrd="0" presId="urn:microsoft.com/office/officeart/2016/7/layout/LinProcess2"/>
    <dgm:cxn modelId="{42721FF3-FE7B-43C2-998F-9F6280616C30}" srcId="{31EF9750-A029-4A36-AA6A-A6CEEA168202}" destId="{0B2AD8F2-1E0E-42C7-918D-37396EBA75E0}" srcOrd="1" destOrd="0" parTransId="{5D494F4B-E362-4D9B-B5A4-89535B33D3FD}" sibTransId="{B2496487-FB7B-4F51-A085-F0452AC421FA}"/>
    <dgm:cxn modelId="{247E8A2A-F9AC-4B66-A0EB-BB15C44AFC5B}" type="presOf" srcId="{018F6981-E4C4-409C-8189-48716132C758}" destId="{80D8A0DC-26A8-4553-93F2-894E19CE388A}" srcOrd="0" destOrd="0" presId="urn:microsoft.com/office/officeart/2016/7/layout/LinProcess2"/>
    <dgm:cxn modelId="{7DF85EDD-E17F-4167-AF91-CD50DA78D720}" type="presOf" srcId="{D8155003-6A19-499F-9328-245B13529E55}" destId="{28949109-F6E8-49AA-9AC3-40F0725E01F1}" srcOrd="1" destOrd="0" presId="urn:microsoft.com/office/officeart/2016/7/layout/LinProcess2"/>
    <dgm:cxn modelId="{EF3529AD-58E8-40A7-8D27-5042728A40B5}" srcId="{31EF9750-A029-4A36-AA6A-A6CEEA168202}" destId="{0F9C27AB-D4A5-4E24-B231-924644607A4B}" srcOrd="0" destOrd="0" parTransId="{F5E0ABF3-5450-4DAD-9E05-C28E1E1C08F6}" sibTransId="{152224C0-8500-4CDC-A373-FA41F8705F3B}"/>
    <dgm:cxn modelId="{B0F9965F-2B28-4F17-86D6-5D9AC04C9CAC}" srcId="{31EF9750-A029-4A36-AA6A-A6CEEA168202}" destId="{D8155003-6A19-499F-9328-245B13529E55}" srcOrd="3" destOrd="0" parTransId="{638C4418-7B39-4E63-B8BA-50700E7B217E}" sibTransId="{018F6981-E4C4-409C-8189-48716132C758}"/>
    <dgm:cxn modelId="{9FA2B5F3-BD27-4A89-848F-D91F37AD303D}" type="presOf" srcId="{987DEE03-EF1B-4D14-A8D5-05FBB0F6F252}" destId="{FD698208-7BA0-4CD5-9399-2CE84D347C95}" srcOrd="0" destOrd="0" presId="urn:microsoft.com/office/officeart/2016/7/layout/LinProcess2"/>
    <dgm:cxn modelId="{5B31716B-8841-4E11-ADDD-B704101DA50B}" type="presOf" srcId="{B2496487-FB7B-4F51-A085-F0452AC421FA}" destId="{BC63BC56-7EC4-49D1-BA02-FC189359661A}" srcOrd="0" destOrd="0" presId="urn:microsoft.com/office/officeart/2016/7/layout/LinProcess2"/>
    <dgm:cxn modelId="{F31B0651-D668-4292-AA2B-780CC71096AF}" type="presOf" srcId="{C8194672-7300-4675-A29E-7176C2E1681A}" destId="{F6D79501-3F34-4471-B129-C85AF02C4249}" srcOrd="0" destOrd="0" presId="urn:microsoft.com/office/officeart/2016/7/layout/LinProcess2"/>
    <dgm:cxn modelId="{D3E2F69D-8802-4855-9F79-8DB5A1684BFE}" srcId="{31EF9750-A029-4A36-AA6A-A6CEEA168202}" destId="{987DEE03-EF1B-4D14-A8D5-05FBB0F6F252}" srcOrd="2" destOrd="0" parTransId="{421D4A0F-9F36-424E-83B6-24031ED95B36}" sibTransId="{2359883C-FC3D-4CF6-AFA6-3F27B1A2567C}"/>
    <dgm:cxn modelId="{0ACAF924-8DF3-4B0D-9C5C-93A38C2A4C13}" type="presParOf" srcId="{DB04B51B-DC61-49E6-9C09-F1C872437C26}" destId="{3F198A85-78E3-4C00-9824-BBC93F8D01CD}" srcOrd="0" destOrd="0" presId="urn:microsoft.com/office/officeart/2016/7/layout/LinProcess2"/>
    <dgm:cxn modelId="{944A9FE8-3B69-4919-929E-28751226B2BC}" type="presParOf" srcId="{3F198A85-78E3-4C00-9824-BBC93F8D01CD}" destId="{E0094C2B-0045-429B-A99D-1FAB43E13274}" srcOrd="0" destOrd="0" presId="urn:microsoft.com/office/officeart/2016/7/layout/LinProcess2"/>
    <dgm:cxn modelId="{5E9D81EC-775E-4B26-AA6E-75B0EEB80A55}" type="presParOf" srcId="{3F198A85-78E3-4C00-9824-BBC93F8D01CD}" destId="{6B72903E-344C-4EBD-A0EE-2D3C7DCD88AF}" srcOrd="1" destOrd="0" presId="urn:microsoft.com/office/officeart/2016/7/layout/LinProcess2"/>
    <dgm:cxn modelId="{5CE7A522-6A0C-483E-9DE7-882F4CEBA368}" type="presParOf" srcId="{3F198A85-78E3-4C00-9824-BBC93F8D01CD}" destId="{1AC5556C-AE61-4480-9722-D145CE63BB3A}" srcOrd="2" destOrd="0" presId="urn:microsoft.com/office/officeart/2016/7/layout/LinProcess2"/>
    <dgm:cxn modelId="{51F76F57-EFA3-4538-A789-8CB2D166C502}" type="presParOf" srcId="{DB04B51B-DC61-49E6-9C09-F1C872437C26}" destId="{9E63F24A-9EE3-4363-A936-4C02B5D8AF94}" srcOrd="1" destOrd="0" presId="urn:microsoft.com/office/officeart/2016/7/layout/LinProcess2"/>
    <dgm:cxn modelId="{4235B344-DFD6-4717-9FCA-9796E3BF2C33}" type="presParOf" srcId="{DB04B51B-DC61-49E6-9C09-F1C872437C26}" destId="{59EAFE84-2300-4BD2-820B-438F9B44343D}" srcOrd="2" destOrd="0" presId="urn:microsoft.com/office/officeart/2016/7/layout/LinProcess2"/>
    <dgm:cxn modelId="{23A7682D-C9FE-4C7C-B0A0-9316ABC75458}" type="presParOf" srcId="{59EAFE84-2300-4BD2-820B-438F9B44343D}" destId="{A39A652A-D981-4E20-9E9D-02773B21357F}" srcOrd="0" destOrd="0" presId="urn:microsoft.com/office/officeart/2016/7/layout/LinProcess2"/>
    <dgm:cxn modelId="{53216F1E-553E-4105-B7C1-AD37E94498DB}" type="presParOf" srcId="{59EAFE84-2300-4BD2-820B-438F9B44343D}" destId="{BC63BC56-7EC4-49D1-BA02-FC189359661A}" srcOrd="1" destOrd="0" presId="urn:microsoft.com/office/officeart/2016/7/layout/LinProcess2"/>
    <dgm:cxn modelId="{B12361E3-E32B-49CA-B005-8474BC6B294C}" type="presParOf" srcId="{59EAFE84-2300-4BD2-820B-438F9B44343D}" destId="{D3304C59-D4F2-4803-A2D2-A84428B38445}" srcOrd="2" destOrd="0" presId="urn:microsoft.com/office/officeart/2016/7/layout/LinProcess2"/>
    <dgm:cxn modelId="{D7C76755-B6B0-4A08-8B5C-483F3A026C54}" type="presParOf" srcId="{DB04B51B-DC61-49E6-9C09-F1C872437C26}" destId="{564BF830-AA48-45B4-88AF-3B453DDCBBCB}" srcOrd="3" destOrd="0" presId="urn:microsoft.com/office/officeart/2016/7/layout/LinProcess2"/>
    <dgm:cxn modelId="{CC6CD108-23B3-455C-8603-18B2C39E0B61}" type="presParOf" srcId="{DB04B51B-DC61-49E6-9C09-F1C872437C26}" destId="{73AFF5A3-C2C0-450F-AFE8-A619146CE492}" srcOrd="4" destOrd="0" presId="urn:microsoft.com/office/officeart/2016/7/layout/LinProcess2"/>
    <dgm:cxn modelId="{0CFD073D-A55A-47AD-932F-3E1DCC7371C8}" type="presParOf" srcId="{73AFF5A3-C2C0-450F-AFE8-A619146CE492}" destId="{FD698208-7BA0-4CD5-9399-2CE84D347C95}" srcOrd="0" destOrd="0" presId="urn:microsoft.com/office/officeart/2016/7/layout/LinProcess2"/>
    <dgm:cxn modelId="{483F07AA-B2BA-45AE-93EC-7311A10A8B27}" type="presParOf" srcId="{73AFF5A3-C2C0-450F-AFE8-A619146CE492}" destId="{EC685E09-3422-4B3D-BFED-5272FABBE0B9}" srcOrd="1" destOrd="0" presId="urn:microsoft.com/office/officeart/2016/7/layout/LinProcess2"/>
    <dgm:cxn modelId="{851411D9-FBCC-43E9-BF15-479C47853D35}" type="presParOf" srcId="{73AFF5A3-C2C0-450F-AFE8-A619146CE492}" destId="{2B384FFB-7202-4CE0-ADFD-A04CA520F689}" srcOrd="2" destOrd="0" presId="urn:microsoft.com/office/officeart/2016/7/layout/LinProcess2"/>
    <dgm:cxn modelId="{57836017-E94A-4E38-BBE3-B627411F04F6}" type="presParOf" srcId="{DB04B51B-DC61-49E6-9C09-F1C872437C26}" destId="{8E3F87C7-0073-40F9-8672-3AD9406305FC}" srcOrd="5" destOrd="0" presId="urn:microsoft.com/office/officeart/2016/7/layout/LinProcess2"/>
    <dgm:cxn modelId="{608F867F-3115-4010-87A6-CD7637C400DE}" type="presParOf" srcId="{DB04B51B-DC61-49E6-9C09-F1C872437C26}" destId="{6DACBA56-83F1-49E2-9174-7E76A9F84A1E}" srcOrd="6" destOrd="0" presId="urn:microsoft.com/office/officeart/2016/7/layout/LinProcess2"/>
    <dgm:cxn modelId="{99652ECA-47E3-48B7-8E70-C6BB42EB1CEC}" type="presParOf" srcId="{6DACBA56-83F1-49E2-9174-7E76A9F84A1E}" destId="{2C9B4634-3C1F-4DA7-B3C9-BCED1D6D94BF}" srcOrd="0" destOrd="0" presId="urn:microsoft.com/office/officeart/2016/7/layout/LinProcess2"/>
    <dgm:cxn modelId="{7EBCDE4A-7F46-43CF-8DD4-0387A005CEC2}" type="presParOf" srcId="{6DACBA56-83F1-49E2-9174-7E76A9F84A1E}" destId="{80D8A0DC-26A8-4553-93F2-894E19CE388A}" srcOrd="1" destOrd="0" presId="urn:microsoft.com/office/officeart/2016/7/layout/LinProcess2"/>
    <dgm:cxn modelId="{9B4440DD-C266-4029-859B-5E5EF88EA576}" type="presParOf" srcId="{6DACBA56-83F1-49E2-9174-7E76A9F84A1E}" destId="{28949109-F6E8-49AA-9AC3-40F0725E01F1}" srcOrd="2" destOrd="0" presId="urn:microsoft.com/office/officeart/2016/7/layout/LinProcess2"/>
    <dgm:cxn modelId="{866B4B63-FB3F-4178-932D-3086326E3D77}" type="presParOf" srcId="{DB04B51B-DC61-49E6-9C09-F1C872437C26}" destId="{C08E0B9D-37A0-4275-9734-EED6489139CA}" srcOrd="7" destOrd="0" presId="urn:microsoft.com/office/officeart/2016/7/layout/LinProcess2"/>
    <dgm:cxn modelId="{543BF4F4-AD89-4E42-B9EE-2AC82813F183}" type="presParOf" srcId="{DB04B51B-DC61-49E6-9C09-F1C872437C26}" destId="{A426887E-9F0F-4812-A859-94B91C8F2C01}" srcOrd="8" destOrd="0" presId="urn:microsoft.com/office/officeart/2016/7/layout/LinProcess2"/>
    <dgm:cxn modelId="{620CE6C8-AD6F-4467-9EDA-E0D5F2D072E1}" type="presParOf" srcId="{A426887E-9F0F-4812-A859-94B91C8F2C01}" destId="{F6D79501-3F34-4471-B129-C85AF02C4249}" srcOrd="0" destOrd="0" presId="urn:microsoft.com/office/officeart/2016/7/layout/LinProcess2"/>
    <dgm:cxn modelId="{ED4E66FA-0A4B-490A-95B8-A9343B087412}" type="presParOf" srcId="{A426887E-9F0F-4812-A859-94B91C8F2C01}" destId="{6E04445F-B4E4-4C2A-866A-E91C88468B3A}" srcOrd="1" destOrd="0" presId="urn:microsoft.com/office/officeart/2016/7/layout/LinProcess2"/>
    <dgm:cxn modelId="{D7453115-AE62-4011-969C-05F09A0BEBE5}" type="presParOf" srcId="{A426887E-9F0F-4812-A859-94B91C8F2C01}" destId="{D285398B-1679-4DE9-9980-86ACCC9ACB37}" srcOrd="2" destOrd="0" presId="urn:microsoft.com/office/officeart/2016/7/layout/Lin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094C2B-0045-429B-A99D-1FAB43E13274}">
      <dsp:nvSpPr>
        <dsp:cNvPr id="0" name=""/>
        <dsp:cNvSpPr/>
      </dsp:nvSpPr>
      <dsp:spPr>
        <a:xfrm>
          <a:off x="6315" y="855941"/>
          <a:ext cx="1974242" cy="2369090"/>
        </a:xfrm>
        <a:prstGeom prst="rect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0" rIns="195011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Why APIs?</a:t>
          </a:r>
        </a:p>
      </dsp:txBody>
      <dsp:txXfrm>
        <a:off x="6315" y="1803577"/>
        <a:ext cx="1974242" cy="1421454"/>
      </dsp:txXfrm>
    </dsp:sp>
    <dsp:sp modelId="{6B72903E-344C-4EBD-A0EE-2D3C7DCD88AF}">
      <dsp:nvSpPr>
        <dsp:cNvPr id="0" name=""/>
        <dsp:cNvSpPr/>
      </dsp:nvSpPr>
      <dsp:spPr>
        <a:xfrm>
          <a:off x="6315" y="855941"/>
          <a:ext cx="1974242" cy="9476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165100" rIns="195011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1</a:t>
          </a:r>
        </a:p>
      </dsp:txBody>
      <dsp:txXfrm>
        <a:off x="6315" y="855941"/>
        <a:ext cx="1974242" cy="947636"/>
      </dsp:txXfrm>
    </dsp:sp>
    <dsp:sp modelId="{A39A652A-D981-4E20-9E9D-02773B21357F}">
      <dsp:nvSpPr>
        <dsp:cNvPr id="0" name=""/>
        <dsp:cNvSpPr/>
      </dsp:nvSpPr>
      <dsp:spPr>
        <a:xfrm>
          <a:off x="2138497" y="855941"/>
          <a:ext cx="1974242" cy="2369090"/>
        </a:xfrm>
        <a:prstGeom prst="rect">
          <a:avLst/>
        </a:prstGeom>
        <a:solidFill>
          <a:schemeClr val="accent3">
            <a:shade val="50000"/>
            <a:hueOff val="0"/>
            <a:satOff val="0"/>
            <a:lumOff val="14385"/>
            <a:alphaOff val="0"/>
          </a:schemeClr>
        </a:solidFill>
        <a:ln w="12700" cap="flat" cmpd="sng" algn="ctr">
          <a:solidFill>
            <a:schemeClr val="accent3">
              <a:shade val="50000"/>
              <a:hueOff val="0"/>
              <a:satOff val="0"/>
              <a:lumOff val="1438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0" rIns="195011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RESTful Web Services</a:t>
          </a:r>
        </a:p>
      </dsp:txBody>
      <dsp:txXfrm>
        <a:off x="2138497" y="1803577"/>
        <a:ext cx="1974242" cy="1421454"/>
      </dsp:txXfrm>
    </dsp:sp>
    <dsp:sp modelId="{BC63BC56-7EC4-49D1-BA02-FC189359661A}">
      <dsp:nvSpPr>
        <dsp:cNvPr id="0" name=""/>
        <dsp:cNvSpPr/>
      </dsp:nvSpPr>
      <dsp:spPr>
        <a:xfrm>
          <a:off x="2138497" y="855941"/>
          <a:ext cx="1974242" cy="9476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165100" rIns="195011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2</a:t>
          </a:r>
        </a:p>
      </dsp:txBody>
      <dsp:txXfrm>
        <a:off x="2138497" y="855941"/>
        <a:ext cx="1974242" cy="947636"/>
      </dsp:txXfrm>
    </dsp:sp>
    <dsp:sp modelId="{FD698208-7BA0-4CD5-9399-2CE84D347C95}">
      <dsp:nvSpPr>
        <dsp:cNvPr id="0" name=""/>
        <dsp:cNvSpPr/>
      </dsp:nvSpPr>
      <dsp:spPr>
        <a:xfrm>
          <a:off x="4270678" y="855941"/>
          <a:ext cx="1974242" cy="2369090"/>
        </a:xfrm>
        <a:prstGeom prst="rect">
          <a:avLst/>
        </a:prstGeom>
        <a:solidFill>
          <a:schemeClr val="accent3">
            <a:shade val="50000"/>
            <a:hueOff val="0"/>
            <a:satOff val="0"/>
            <a:lumOff val="28770"/>
            <a:alphaOff val="0"/>
          </a:schemeClr>
        </a:solidFill>
        <a:ln w="12700" cap="flat" cmpd="sng" algn="ctr">
          <a:solidFill>
            <a:schemeClr val="accent3">
              <a:shade val="50000"/>
              <a:hueOff val="0"/>
              <a:satOff val="0"/>
              <a:lumOff val="2877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0" rIns="195011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Calling APIs in PHP</a:t>
          </a:r>
        </a:p>
      </dsp:txBody>
      <dsp:txXfrm>
        <a:off x="4270678" y="1803577"/>
        <a:ext cx="1974242" cy="1421454"/>
      </dsp:txXfrm>
    </dsp:sp>
    <dsp:sp modelId="{EC685E09-3422-4B3D-BFED-5272FABBE0B9}">
      <dsp:nvSpPr>
        <dsp:cNvPr id="0" name=""/>
        <dsp:cNvSpPr/>
      </dsp:nvSpPr>
      <dsp:spPr>
        <a:xfrm>
          <a:off x="4270678" y="855941"/>
          <a:ext cx="1974242" cy="9476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165100" rIns="195011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3</a:t>
          </a:r>
        </a:p>
      </dsp:txBody>
      <dsp:txXfrm>
        <a:off x="4270678" y="855941"/>
        <a:ext cx="1974242" cy="947636"/>
      </dsp:txXfrm>
    </dsp:sp>
    <dsp:sp modelId="{2C9B4634-3C1F-4DA7-B3C9-BCED1D6D94BF}">
      <dsp:nvSpPr>
        <dsp:cNvPr id="0" name=""/>
        <dsp:cNvSpPr/>
      </dsp:nvSpPr>
      <dsp:spPr>
        <a:xfrm>
          <a:off x="6402860" y="855941"/>
          <a:ext cx="1974242" cy="2369090"/>
        </a:xfrm>
        <a:prstGeom prst="rect">
          <a:avLst/>
        </a:prstGeom>
        <a:solidFill>
          <a:schemeClr val="bg1">
            <a:lumMod val="65000"/>
          </a:schemeClr>
        </a:solidFill>
        <a:ln w="12700" cap="flat" cmpd="sng" algn="ctr">
          <a:solidFill>
            <a:schemeClr val="accent3">
              <a:shade val="50000"/>
              <a:hueOff val="0"/>
              <a:satOff val="0"/>
              <a:lumOff val="2877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0" rIns="195011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Authenticating your App</a:t>
          </a:r>
        </a:p>
      </dsp:txBody>
      <dsp:txXfrm>
        <a:off x="6402860" y="1803577"/>
        <a:ext cx="1974242" cy="1421454"/>
      </dsp:txXfrm>
    </dsp:sp>
    <dsp:sp modelId="{80D8A0DC-26A8-4553-93F2-894E19CE388A}">
      <dsp:nvSpPr>
        <dsp:cNvPr id="0" name=""/>
        <dsp:cNvSpPr/>
      </dsp:nvSpPr>
      <dsp:spPr>
        <a:xfrm>
          <a:off x="6402860" y="855941"/>
          <a:ext cx="1974242" cy="9476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165100" rIns="195011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4</a:t>
          </a:r>
        </a:p>
      </dsp:txBody>
      <dsp:txXfrm>
        <a:off x="6402860" y="855941"/>
        <a:ext cx="1974242" cy="947636"/>
      </dsp:txXfrm>
    </dsp:sp>
    <dsp:sp modelId="{F6D79501-3F34-4471-B129-C85AF02C4249}">
      <dsp:nvSpPr>
        <dsp:cNvPr id="0" name=""/>
        <dsp:cNvSpPr/>
      </dsp:nvSpPr>
      <dsp:spPr>
        <a:xfrm>
          <a:off x="8535042" y="855941"/>
          <a:ext cx="1974242" cy="2369090"/>
        </a:xfrm>
        <a:prstGeom prst="rect">
          <a:avLst/>
        </a:prstGeom>
        <a:solidFill>
          <a:schemeClr val="bg1">
            <a:lumMod val="50000"/>
          </a:schemeClr>
        </a:solidFill>
        <a:ln w="12700" cap="flat" cmpd="sng" algn="ctr">
          <a:solidFill>
            <a:schemeClr val="accent3">
              <a:shade val="50000"/>
              <a:hueOff val="0"/>
              <a:satOff val="0"/>
              <a:lumOff val="1438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0" rIns="195011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Debugging Tools</a:t>
          </a:r>
        </a:p>
      </dsp:txBody>
      <dsp:txXfrm>
        <a:off x="8535042" y="1803577"/>
        <a:ext cx="1974242" cy="1421454"/>
      </dsp:txXfrm>
    </dsp:sp>
    <dsp:sp modelId="{6E04445F-B4E4-4C2A-866A-E91C88468B3A}">
      <dsp:nvSpPr>
        <dsp:cNvPr id="0" name=""/>
        <dsp:cNvSpPr/>
      </dsp:nvSpPr>
      <dsp:spPr>
        <a:xfrm>
          <a:off x="8535042" y="855941"/>
          <a:ext cx="1974242" cy="94763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011" tIns="165100" rIns="195011" bIns="16510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5</a:t>
          </a:r>
        </a:p>
      </dsp:txBody>
      <dsp:txXfrm>
        <a:off x="8535042" y="855941"/>
        <a:ext cx="1974242" cy="9476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Process2">
  <dgm:title val="Linear Block Process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2DFAB-2C65-45DF-96B1-1A231BACD0B9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363817-F0D4-40B4-BAEF-16D4D8F3E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527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63817-F0D4-40B4-BAEF-16D4D8F3E8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183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63817-F0D4-40B4-BAEF-16D4D8F3E8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86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Most services use OAuth or OAuth2 to authorize and authenticate applications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63817-F0D4-40B4-BAEF-16D4D8F3E8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29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363817-F0D4-40B4-BAEF-16D4D8F3E83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943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974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489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69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87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311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60104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84774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832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853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590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2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7AA54-6DA7-4B55-BA8B-192D25819F5A}" type="datetimeFigureOut">
              <a:rPr lang="en-US" smtClean="0"/>
              <a:t>10/10/2016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9A49C-F165-470E-A5C0-25A10090C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448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bales/Integrating-with-APIs-Pres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limframework.com/docs/tutorial/first-app.html" TargetMode="External"/><Relationship Id="rId5" Type="http://schemas.openxmlformats.org/officeDocument/2006/relationships/hyperlink" Target="http://nordicapis.com/rest-vs-soap-nordic-apis-infographic-comparison/" TargetMode="External"/><Relationship Id="rId4" Type="http://schemas.openxmlformats.org/officeDocument/2006/relationships/hyperlink" Target="http://www.programmableweb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1" y="2600325"/>
            <a:ext cx="6405753" cy="2651200"/>
          </a:xfrm>
        </p:spPr>
        <p:txBody>
          <a:bodyPr anchor="t">
            <a:normAutofit/>
          </a:bodyPr>
          <a:lstStyle/>
          <a:p>
            <a:pPr algn="l"/>
            <a:r>
              <a:rPr lang="en-US" sz="5400">
                <a:latin typeface="Segoe UI Light" panose="020B0502040204020203" pitchFamily="34" charset="0"/>
                <a:cs typeface="Segoe UI Light" panose="020B0502040204020203" pitchFamily="34" charset="0"/>
              </a:rPr>
              <a:t>Integrating with APIs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en-US" sz="2000">
                <a:latin typeface="Segoe UI" panose="020B0502040204020203" pitchFamily="34" charset="0"/>
                <a:cs typeface="Segoe UI" panose="020B0502040204020203" pitchFamily="34" charset="0"/>
              </a:rPr>
              <a:t>Working with REST and JSON in PHP</a:t>
            </a:r>
          </a:p>
        </p:txBody>
      </p:sp>
    </p:spTree>
    <p:extLst>
      <p:ext uri="{BB962C8B-B14F-4D97-AF65-F5344CB8AC3E}">
        <p14:creationId xmlns:p14="http://schemas.microsoft.com/office/powerpoint/2010/main" val="3363727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Request Recipe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2343150"/>
            <a:ext cx="962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VERB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57410" y="2371725"/>
            <a:ext cx="695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07530" y="2371725"/>
            <a:ext cx="16621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HEADERS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24438" y="2371725"/>
            <a:ext cx="695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74558" y="2343150"/>
            <a:ext cx="962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URL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93835" y="2381250"/>
            <a:ext cx="695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884463" y="2343150"/>
            <a:ext cx="1071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BODY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8201" y="3248025"/>
            <a:ext cx="12192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GET</a:t>
            </a:r>
          </a:p>
          <a:p>
            <a:r>
              <a:rPr lang="en-US" sz="2000" dirty="0">
                <a:solidFill>
                  <a:schemeClr val="bg1"/>
                </a:solidFill>
              </a:rPr>
              <a:t>POST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PUT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PATCH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DELETE</a:t>
            </a:r>
          </a:p>
          <a:p>
            <a:r>
              <a:rPr lang="en-US" sz="2000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07530" y="3248025"/>
            <a:ext cx="27717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Accept</a:t>
            </a:r>
          </a:p>
          <a:p>
            <a:r>
              <a:rPr lang="en-US" sz="2000" dirty="0">
                <a:solidFill>
                  <a:schemeClr val="bg1"/>
                </a:solidFill>
              </a:rPr>
              <a:t>Authorization</a:t>
            </a:r>
          </a:p>
          <a:p>
            <a:r>
              <a:rPr lang="en-US" sz="2000" dirty="0">
                <a:solidFill>
                  <a:schemeClr val="bg1"/>
                </a:solidFill>
              </a:rPr>
              <a:t>Content-Length</a:t>
            </a:r>
          </a:p>
          <a:p>
            <a:r>
              <a:rPr lang="en-US" sz="2000" dirty="0">
                <a:solidFill>
                  <a:schemeClr val="bg1"/>
                </a:solidFill>
              </a:rPr>
              <a:t>Content-Type</a:t>
            </a:r>
          </a:p>
          <a:p>
            <a:r>
              <a:rPr lang="en-US" sz="2000" dirty="0">
                <a:solidFill>
                  <a:schemeClr val="bg1"/>
                </a:solidFill>
              </a:rPr>
              <a:t>Host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X-Requested-With</a:t>
            </a:r>
          </a:p>
          <a:p>
            <a:r>
              <a:rPr lang="en-US" sz="2000" dirty="0">
                <a:solidFill>
                  <a:schemeClr val="bg1"/>
                </a:solidFill>
              </a:rPr>
              <a:t>DNT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874558" y="3352472"/>
            <a:ext cx="2914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https://api.site.com/v1/</a:t>
            </a:r>
          </a:p>
          <a:p>
            <a:r>
              <a:rPr lang="en-US" sz="1600" dirty="0">
                <a:solidFill>
                  <a:schemeClr val="bg1"/>
                </a:solidFill>
              </a:rPr>
              <a:t>http://bobsapi.com/users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884463" y="3137028"/>
            <a:ext cx="22788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{</a:t>
            </a:r>
          </a:p>
          <a:p>
            <a:r>
              <a:rPr lang="en-US" dirty="0">
                <a:solidFill>
                  <a:schemeClr val="bg1"/>
                </a:solidFill>
              </a:rPr>
              <a:t>   “</a:t>
            </a:r>
            <a:r>
              <a:rPr lang="en-US" dirty="0" err="1">
                <a:solidFill>
                  <a:schemeClr val="bg1"/>
                </a:solidFill>
              </a:rPr>
              <a:t>fname</a:t>
            </a:r>
            <a:r>
              <a:rPr lang="en-US" dirty="0">
                <a:solidFill>
                  <a:schemeClr val="bg1"/>
                </a:solidFill>
              </a:rPr>
              <a:t>”: “Bob”,</a:t>
            </a:r>
          </a:p>
          <a:p>
            <a:r>
              <a:rPr lang="en-US" dirty="0">
                <a:solidFill>
                  <a:schemeClr val="bg1"/>
                </a:solidFill>
              </a:rPr>
              <a:t>   “</a:t>
            </a:r>
            <a:r>
              <a:rPr lang="en-US" dirty="0" err="1">
                <a:solidFill>
                  <a:schemeClr val="bg1"/>
                </a:solidFill>
              </a:rPr>
              <a:t>lname</a:t>
            </a:r>
            <a:r>
              <a:rPr lang="en-US" dirty="0">
                <a:solidFill>
                  <a:schemeClr val="bg1"/>
                </a:solidFill>
              </a:rPr>
              <a:t>”: “Barker”</a:t>
            </a:r>
          </a:p>
          <a:p>
            <a:r>
              <a:rPr lang="en-US" dirty="0">
                <a:solidFill>
                  <a:schemeClr val="bg1"/>
                </a:solidFill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92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1" y="2600325"/>
            <a:ext cx="6405753" cy="2651200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3</a:t>
            </a:r>
            <a:br>
              <a:rPr lang="en-US" sz="5400" dirty="0"/>
            </a:br>
            <a:r>
              <a:rPr lang="en-US" sz="5400" dirty="0"/>
              <a:t>Calling APIs in PHP</a:t>
            </a:r>
          </a:p>
        </p:txBody>
      </p:sp>
    </p:spTree>
    <p:extLst>
      <p:ext uri="{BB962C8B-B14F-4D97-AF65-F5344CB8AC3E}">
        <p14:creationId xmlns:p14="http://schemas.microsoft.com/office/powerpoint/2010/main" val="2677754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cURL - GET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95627"/>
            <a:ext cx="9726382" cy="21148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468378" cy="23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497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cURL - POST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009" y="1690688"/>
            <a:ext cx="6596339" cy="464884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60009" y="1891538"/>
            <a:ext cx="3788664" cy="1290573"/>
          </a:xfrm>
          <a:prstGeom prst="rect">
            <a:avLst/>
          </a:prstGeom>
          <a:solidFill>
            <a:srgbClr val="FFF2CC">
              <a:alpha val="14902"/>
            </a:srgb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60009" y="4754880"/>
            <a:ext cx="6596340" cy="362712"/>
          </a:xfrm>
          <a:prstGeom prst="rect">
            <a:avLst/>
          </a:prstGeom>
          <a:solidFill>
            <a:srgbClr val="FFF2CC">
              <a:alpha val="14902"/>
            </a:srgb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410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cURL - POST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03920"/>
            <a:ext cx="8507012" cy="34580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2876951" cy="30484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261177" y="4233672"/>
            <a:ext cx="1948367" cy="246888"/>
          </a:xfrm>
          <a:prstGeom prst="rect">
            <a:avLst/>
          </a:prstGeom>
          <a:solidFill>
            <a:srgbClr val="FFF2CC">
              <a:alpha val="14902"/>
            </a:srgb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055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Guzzle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PHP HTTP client</a:t>
            </a:r>
          </a:p>
          <a:p>
            <a:r>
              <a:rPr lang="en-US" dirty="0">
                <a:solidFill>
                  <a:schemeClr val="bg1"/>
                </a:solidFill>
              </a:rPr>
              <a:t>Handles boilerplate request/response code</a:t>
            </a:r>
          </a:p>
          <a:p>
            <a:r>
              <a:rPr lang="en-US" dirty="0">
                <a:solidFill>
                  <a:schemeClr val="bg1"/>
                </a:solidFill>
              </a:rPr>
              <a:t>Object-oriented</a:t>
            </a:r>
          </a:p>
          <a:p>
            <a:r>
              <a:rPr lang="en-US" dirty="0">
                <a:solidFill>
                  <a:schemeClr val="bg1"/>
                </a:solidFill>
              </a:rPr>
              <a:t>Support for asynchronous calling</a:t>
            </a:r>
          </a:p>
          <a:p>
            <a:r>
              <a:rPr lang="en-US" dirty="0">
                <a:solidFill>
                  <a:schemeClr val="bg1"/>
                </a:solidFill>
              </a:rPr>
              <a:t>Option to use other handlers (i.e. React)</a:t>
            </a:r>
          </a:p>
          <a:p>
            <a:r>
              <a:rPr lang="en-US" dirty="0">
                <a:solidFill>
                  <a:schemeClr val="bg1"/>
                </a:solidFill>
              </a:rPr>
              <a:t>Mock handlers make it easy to test</a:t>
            </a:r>
          </a:p>
        </p:txBody>
      </p:sp>
    </p:spTree>
    <p:extLst>
      <p:ext uri="{BB962C8B-B14F-4D97-AF65-F5344CB8AC3E}">
        <p14:creationId xmlns:p14="http://schemas.microsoft.com/office/powerpoint/2010/main" val="1440560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Guzzle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763694" cy="325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802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Guzzle - Async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92"/>
          <a:stretch/>
        </p:blipFill>
        <p:spPr>
          <a:xfrm>
            <a:off x="838200" y="1690688"/>
            <a:ext cx="7011378" cy="4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757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Works with JSON and Atom</a:t>
            </a:r>
          </a:p>
          <a:p>
            <a:r>
              <a:rPr lang="en-US" dirty="0">
                <a:solidFill>
                  <a:schemeClr val="bg1"/>
                </a:solidFill>
              </a:rPr>
              <a:t>Supports querying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$filter, $select</a:t>
            </a:r>
          </a:p>
          <a:p>
            <a:r>
              <a:rPr lang="en-US" dirty="0">
                <a:solidFill>
                  <a:schemeClr val="bg1"/>
                </a:solidFill>
              </a:rPr>
              <a:t>Navigation properties</a:t>
            </a:r>
          </a:p>
          <a:p>
            <a:r>
              <a:rPr lang="en-US" dirty="0">
                <a:solidFill>
                  <a:schemeClr val="bg1"/>
                </a:solidFill>
              </a:rPr>
              <a:t>Deltas</a:t>
            </a:r>
          </a:p>
          <a:p>
            <a:r>
              <a:rPr lang="en-US" dirty="0">
                <a:solidFill>
                  <a:schemeClr val="bg1"/>
                </a:solidFill>
              </a:rPr>
              <a:t>$metadata – XML representation of the objects, navigation paths, and properties available</a:t>
            </a:r>
          </a:p>
        </p:txBody>
      </p:sp>
    </p:spTree>
    <p:extLst>
      <p:ext uri="{BB962C8B-B14F-4D97-AF65-F5344CB8AC3E}">
        <p14:creationId xmlns:p14="http://schemas.microsoft.com/office/powerpoint/2010/main" val="24358205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51659"/>
            <a:ext cx="12192000" cy="771968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87886" y="3712464"/>
            <a:ext cx="4456497" cy="146304"/>
          </a:xfrm>
          <a:prstGeom prst="rect">
            <a:avLst/>
          </a:prstGeom>
          <a:solidFill>
            <a:srgbClr val="FFF2CC">
              <a:alpha val="14902"/>
            </a:srgbClr>
          </a:solidFill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370766" y="4047584"/>
            <a:ext cx="5014281" cy="405544"/>
          </a:xfrm>
          <a:prstGeom prst="rect">
            <a:avLst/>
          </a:prstGeom>
          <a:solidFill>
            <a:srgbClr val="FFF2CC">
              <a:alpha val="14902"/>
            </a:srgbClr>
          </a:solidFill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46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625" y="41275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Caitlin Bales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5" y="2233613"/>
            <a:ext cx="2270920" cy="227092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3867150" y="2233613"/>
            <a:ext cx="74580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Community Engineer @ Microsoft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Working on tooling for APIs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Web enthusiast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Worked on API strategies from creation to consumption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35677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1" y="2600325"/>
            <a:ext cx="6405753" cy="2651200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4</a:t>
            </a:r>
            <a:br>
              <a:rPr lang="en-US" sz="5400" dirty="0"/>
            </a:br>
            <a:r>
              <a:rPr lang="en-US" sz="5400" dirty="0"/>
              <a:t>Authenticating your App</a:t>
            </a:r>
          </a:p>
        </p:txBody>
      </p:sp>
    </p:spTree>
    <p:extLst>
      <p:ext uri="{BB962C8B-B14F-4D97-AF65-F5344CB8AC3E}">
        <p14:creationId xmlns:p14="http://schemas.microsoft.com/office/powerpoint/2010/main" val="23929460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Authorization        &amp;         Authentication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Proves to the service that you are allowed to access its resources</a:t>
            </a:r>
          </a:p>
          <a:p>
            <a:r>
              <a:rPr lang="en-US" dirty="0">
                <a:solidFill>
                  <a:schemeClr val="bg1"/>
                </a:solidFill>
              </a:rPr>
              <a:t>Allows you to access public information</a:t>
            </a:r>
          </a:p>
          <a:p>
            <a:r>
              <a:rPr lang="en-US" dirty="0">
                <a:solidFill>
                  <a:schemeClr val="bg1"/>
                </a:solidFill>
              </a:rPr>
              <a:t>Usually involves a public/private key pair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Proves that you are who you say you are</a:t>
            </a:r>
          </a:p>
          <a:p>
            <a:r>
              <a:rPr lang="en-US" dirty="0">
                <a:solidFill>
                  <a:schemeClr val="bg1"/>
                </a:solidFill>
              </a:rPr>
              <a:t>Allows you to access personal information</a:t>
            </a:r>
          </a:p>
          <a:p>
            <a:r>
              <a:rPr lang="en-US" dirty="0">
                <a:solidFill>
                  <a:schemeClr val="bg1"/>
                </a:solidFill>
              </a:rPr>
              <a:t>After authenticating, you receive a token which is then used to authorize you</a:t>
            </a:r>
          </a:p>
        </p:txBody>
      </p:sp>
    </p:spTree>
    <p:extLst>
      <p:ext uri="{BB962C8B-B14F-4D97-AF65-F5344CB8AC3E}">
        <p14:creationId xmlns:p14="http://schemas.microsoft.com/office/powerpoint/2010/main" val="3562899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Setting up Authentication with an API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Most companies have you register an application with them on their site</a:t>
            </a:r>
          </a:p>
          <a:p>
            <a:r>
              <a:rPr lang="en-US" dirty="0">
                <a:solidFill>
                  <a:schemeClr val="bg1"/>
                </a:solidFill>
              </a:rPr>
              <a:t>You’ll get a public/private key pair</a:t>
            </a:r>
          </a:p>
          <a:p>
            <a:r>
              <a:rPr lang="en-US" dirty="0">
                <a:solidFill>
                  <a:schemeClr val="bg1"/>
                </a:solidFill>
              </a:rPr>
              <a:t>Callback URL sends you back into your application’s workflow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039352"/>
            <a:ext cx="5181600" cy="3923884"/>
          </a:xfrm>
        </p:spPr>
      </p:pic>
      <p:pic>
        <p:nvPicPr>
          <p:cNvPr id="2052" name="Picture 4" descr="Image result for twit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9400" y="1609725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115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OAuth2 Flow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The user is prompted to log in to API service and authorize the app to use their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The server sends back an authorization code to the app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The app uses this code to ask for an access token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The server returns an access token to the client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Subsequent calls to the service use this access tokens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It’s secure because these tokens expire</a:t>
            </a:r>
          </a:p>
          <a:p>
            <a:r>
              <a:rPr lang="en-US" dirty="0">
                <a:solidFill>
                  <a:schemeClr val="bg1"/>
                </a:solidFill>
              </a:rPr>
              <a:t>Using a refresh token, you can get a new valid access token</a:t>
            </a:r>
          </a:p>
        </p:txBody>
      </p:sp>
    </p:spTree>
    <p:extLst>
      <p:ext uri="{BB962C8B-B14F-4D97-AF65-F5344CB8AC3E}">
        <p14:creationId xmlns:p14="http://schemas.microsoft.com/office/powerpoint/2010/main" val="29343716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1" y="2600325"/>
            <a:ext cx="6405753" cy="2651200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5</a:t>
            </a:r>
            <a:br>
              <a:rPr lang="en-US" sz="5400" dirty="0"/>
            </a:br>
            <a:r>
              <a:rPr lang="en-US" sz="5400" dirty="0"/>
              <a:t>Debugging Tools</a:t>
            </a:r>
          </a:p>
        </p:txBody>
      </p:sp>
    </p:spTree>
    <p:extLst>
      <p:ext uri="{BB962C8B-B14F-4D97-AF65-F5344CB8AC3E}">
        <p14:creationId xmlns:p14="http://schemas.microsoft.com/office/powerpoint/2010/main" val="2475498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Postman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Started as a simple Chrome plugin for making HTTP requests</a:t>
            </a:r>
          </a:p>
          <a:p>
            <a:r>
              <a:rPr lang="en-US" dirty="0">
                <a:solidFill>
                  <a:schemeClr val="bg1"/>
                </a:solidFill>
              </a:rPr>
              <a:t>Allows you to test queries quickly without a shell application</a:t>
            </a:r>
          </a:p>
          <a:p>
            <a:r>
              <a:rPr lang="en-US" dirty="0">
                <a:solidFill>
                  <a:schemeClr val="bg1"/>
                </a:solidFill>
              </a:rPr>
              <a:t>Lots of other goodies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Collections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Test cases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Documentation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Sharing</a:t>
            </a:r>
          </a:p>
        </p:txBody>
      </p:sp>
      <p:pic>
        <p:nvPicPr>
          <p:cNvPr id="1026" name="Picture 2" descr="Image result for postman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3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800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74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191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Fiddler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HTTP debugging proxy server</a:t>
            </a:r>
          </a:p>
          <a:p>
            <a:r>
              <a:rPr lang="en-US" dirty="0">
                <a:solidFill>
                  <a:schemeClr val="bg1"/>
                </a:solidFill>
              </a:rPr>
              <a:t>Captures data sent across the wire – Internet, Intranet, and native apps</a:t>
            </a:r>
          </a:p>
          <a:p>
            <a:r>
              <a:rPr lang="en-US" dirty="0">
                <a:solidFill>
                  <a:schemeClr val="bg1"/>
                </a:solidFill>
              </a:rPr>
              <a:t>Allows editing of requests for testing purposes</a:t>
            </a:r>
          </a:p>
          <a:p>
            <a:r>
              <a:rPr lang="en-US" dirty="0">
                <a:solidFill>
                  <a:schemeClr val="bg1"/>
                </a:solidFill>
              </a:rPr>
              <a:t>Intercept requests</a:t>
            </a:r>
          </a:p>
          <a:p>
            <a:r>
              <a:rPr lang="en-US" dirty="0">
                <a:solidFill>
                  <a:schemeClr val="bg1"/>
                </a:solidFill>
              </a:rPr>
              <a:t>Send requests</a:t>
            </a:r>
          </a:p>
          <a:p>
            <a:r>
              <a:rPr lang="en-US" dirty="0">
                <a:solidFill>
                  <a:schemeClr val="bg1"/>
                </a:solidFill>
              </a:rPr>
              <a:t>Mac &amp; Linux builds in Alpha</a:t>
            </a:r>
          </a:p>
        </p:txBody>
      </p:sp>
      <p:pic>
        <p:nvPicPr>
          <p:cNvPr id="2050" name="Picture 2" descr="Image result for fiddler http logo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369" y="1825625"/>
            <a:ext cx="3710354" cy="3710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91589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04"/>
            <a:ext cx="12192000" cy="763728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456946" y="4203032"/>
            <a:ext cx="4692317" cy="128336"/>
          </a:xfrm>
          <a:prstGeom prst="rect">
            <a:avLst/>
          </a:prstGeom>
          <a:solidFill>
            <a:srgbClr val="FFF2CC">
              <a:alpha val="14902"/>
            </a:srgbClr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448925" y="2149643"/>
            <a:ext cx="4692317" cy="128336"/>
          </a:xfrm>
          <a:prstGeom prst="rect">
            <a:avLst/>
          </a:prstGeom>
          <a:solidFill>
            <a:srgbClr val="FFF2CC">
              <a:alpha val="14902"/>
            </a:srgbClr>
          </a:solidFill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983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102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69" name="Rectangle 6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4636008" cy="68579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pic>
        <p:nvPicPr>
          <p:cNvPr id="1026" name="Picture 2" descr="Edge F12 Network Summary Details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" r="15082"/>
          <a:stretch/>
        </p:blipFill>
        <p:spPr bwMode="auto">
          <a:xfrm>
            <a:off x="5276088" y="640082"/>
            <a:ext cx="6276250" cy="557783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Modern Browser Tools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48931" y="2438401"/>
            <a:ext cx="3667036" cy="37795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View requests and responses of web apps</a:t>
            </a:r>
          </a:p>
          <a:p>
            <a:r>
              <a:rPr lang="en-US" sz="2000" dirty="0">
                <a:solidFill>
                  <a:schemeClr val="bg1"/>
                </a:solidFill>
              </a:rPr>
              <a:t>Support remote sessions</a:t>
            </a:r>
          </a:p>
          <a:p>
            <a:r>
              <a:rPr lang="en-US" sz="2000" dirty="0">
                <a:solidFill>
                  <a:schemeClr val="bg1"/>
                </a:solidFill>
              </a:rPr>
              <a:t>Good for sniffing web traffic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There’s even APIs for debugging APIs!</a:t>
            </a:r>
          </a:p>
        </p:txBody>
      </p:sp>
    </p:spTree>
    <p:extLst>
      <p:ext uri="{BB962C8B-B14F-4D97-AF65-F5344CB8AC3E}">
        <p14:creationId xmlns:p14="http://schemas.microsoft.com/office/powerpoint/2010/main" val="2272310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Freeform: Shap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29884"/>
            <a:ext cx="7719381" cy="1096331"/>
          </a:xfrm>
        </p:spPr>
        <p:txBody>
          <a:bodyPr>
            <a:normAutofit/>
          </a:bodyPr>
          <a:lstStyle/>
          <a:p>
            <a:r>
              <a:rPr lang="en-US"/>
              <a:t>Steps to Integration</a:t>
            </a:r>
          </a:p>
        </p:txBody>
      </p:sp>
      <p:graphicFrame>
        <p:nvGraphicFramePr>
          <p:cNvPr id="9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3702574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5341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14848"/>
            <a:ext cx="12192000" cy="73745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169599" y="4011008"/>
            <a:ext cx="1210378" cy="222664"/>
          </a:xfrm>
          <a:prstGeom prst="rect">
            <a:avLst/>
          </a:prstGeom>
          <a:solidFill>
            <a:srgbClr val="FFF2CC">
              <a:alpha val="14902"/>
            </a:srgbClr>
          </a:solidFill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566351" y="3844812"/>
            <a:ext cx="454473" cy="222664"/>
          </a:xfrm>
          <a:prstGeom prst="rect">
            <a:avLst/>
          </a:prstGeom>
          <a:solidFill>
            <a:srgbClr val="FFF2CC">
              <a:alpha val="14902"/>
            </a:srgbClr>
          </a:solidFill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279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>
                <a:hlinkClick r:id="rId3"/>
              </a:rPr>
              <a:t>Slides &amp; sample code – github.com/cbales</a:t>
            </a:r>
            <a:endParaRPr lang="en-US" sz="2000"/>
          </a:p>
          <a:p>
            <a:r>
              <a:rPr lang="en-US" sz="2000">
                <a:hlinkClick r:id="rId4"/>
              </a:rPr>
              <a:t>Programmable Web</a:t>
            </a:r>
            <a:endParaRPr lang="en-US" sz="2000"/>
          </a:p>
          <a:p>
            <a:r>
              <a:rPr lang="en-US" sz="2000">
                <a:hlinkClick r:id="rId5"/>
              </a:rPr>
              <a:t>Nordic APIs REST vs SOAP</a:t>
            </a:r>
            <a:endParaRPr lang="en-US" sz="2000"/>
          </a:p>
          <a:p>
            <a:r>
              <a:rPr lang="en-US" sz="2000">
                <a:hlinkClick r:id="rId6"/>
              </a:rPr>
              <a:t>Build a lightweight API with Slim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3137942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1" y="2600325"/>
            <a:ext cx="6405753" cy="2651200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1</a:t>
            </a:r>
            <a:br>
              <a:rPr lang="en-US" sz="5400" dirty="0"/>
            </a:br>
            <a:r>
              <a:rPr lang="en-US" sz="5400" dirty="0"/>
              <a:t>The API Ecosystem</a:t>
            </a:r>
          </a:p>
        </p:txBody>
      </p:sp>
    </p:spTree>
    <p:extLst>
      <p:ext uri="{BB962C8B-B14F-4D97-AF65-F5344CB8AC3E}">
        <p14:creationId xmlns:p14="http://schemas.microsoft.com/office/powerpoint/2010/main" val="3276940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API Industry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Businesses are realizing an API strategy brings them more: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Developer integration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Platform stickiness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Development speed</a:t>
            </a:r>
          </a:p>
          <a:p>
            <a:r>
              <a:rPr lang="en-US" dirty="0">
                <a:solidFill>
                  <a:schemeClr val="bg1"/>
                </a:solidFill>
              </a:rPr>
              <a:t>Some shops are becoming API-first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Reduces friction in cross-collaboration across teams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Increases dogfooding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Avoids technical debt</a:t>
            </a:r>
          </a:p>
          <a:p>
            <a:r>
              <a:rPr lang="en-US" dirty="0">
                <a:solidFill>
                  <a:schemeClr val="bg1"/>
                </a:solidFill>
              </a:rPr>
              <a:t>Great friends with open source development</a:t>
            </a:r>
          </a:p>
        </p:txBody>
      </p:sp>
    </p:spTree>
    <p:extLst>
      <p:ext uri="{BB962C8B-B14F-4D97-AF65-F5344CB8AC3E}">
        <p14:creationId xmlns:p14="http://schemas.microsoft.com/office/powerpoint/2010/main" val="1750982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use APIs?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Don’t reinvent the wheel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Spend time building business-differentiated software</a:t>
            </a:r>
          </a:p>
          <a:p>
            <a:r>
              <a:rPr lang="en-US" dirty="0">
                <a:solidFill>
                  <a:schemeClr val="bg1"/>
                </a:solidFill>
              </a:rPr>
              <a:t>Increase your data scope</a:t>
            </a:r>
          </a:p>
          <a:p>
            <a:r>
              <a:rPr lang="en-US" dirty="0">
                <a:solidFill>
                  <a:schemeClr val="bg1"/>
                </a:solidFill>
              </a:rPr>
              <a:t>Faster and cheaper than purchasing off-the-shelf solutions</a:t>
            </a:r>
          </a:p>
        </p:txBody>
      </p:sp>
    </p:spTree>
    <p:extLst>
      <p:ext uri="{BB962C8B-B14F-4D97-AF65-F5344CB8AC3E}">
        <p14:creationId xmlns:p14="http://schemas.microsoft.com/office/powerpoint/2010/main" val="3932943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671" y="2600325"/>
            <a:ext cx="6405753" cy="2651200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2</a:t>
            </a:r>
            <a:br>
              <a:rPr lang="en-US" sz="5400" dirty="0"/>
            </a:br>
            <a:r>
              <a:rPr lang="en-US" sz="5400" dirty="0"/>
              <a:t>RESTful Web Services</a:t>
            </a:r>
          </a:p>
        </p:txBody>
      </p:sp>
    </p:spTree>
    <p:extLst>
      <p:ext uri="{BB962C8B-B14F-4D97-AF65-F5344CB8AC3E}">
        <p14:creationId xmlns:p14="http://schemas.microsoft.com/office/powerpoint/2010/main" val="2766474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Stands for Representational State Transfer</a:t>
            </a:r>
          </a:p>
          <a:p>
            <a:r>
              <a:rPr lang="en-US" dirty="0">
                <a:solidFill>
                  <a:schemeClr val="bg1"/>
                </a:solidFill>
              </a:rPr>
              <a:t>Message based</a:t>
            </a:r>
          </a:p>
          <a:p>
            <a:r>
              <a:rPr lang="en-US" dirty="0">
                <a:solidFill>
                  <a:schemeClr val="bg1"/>
                </a:solidFill>
              </a:rPr>
              <a:t>A pattern for developing web services</a:t>
            </a:r>
          </a:p>
          <a:p>
            <a:r>
              <a:rPr lang="en-US" dirty="0">
                <a:solidFill>
                  <a:schemeClr val="bg1"/>
                </a:solidFill>
              </a:rPr>
              <a:t>Centered around resources</a:t>
            </a:r>
          </a:p>
          <a:p>
            <a:r>
              <a:rPr lang="en-US" dirty="0">
                <a:solidFill>
                  <a:schemeClr val="bg1"/>
                </a:solidFill>
              </a:rPr>
              <a:t>Provides a common transactional model for data transfer</a:t>
            </a:r>
          </a:p>
          <a:p>
            <a:r>
              <a:rPr lang="en-US" dirty="0">
                <a:solidFill>
                  <a:schemeClr val="bg1"/>
                </a:solidFill>
              </a:rPr>
              <a:t>Lightweight alternative to SOAP and WSDL</a:t>
            </a:r>
          </a:p>
        </p:txBody>
      </p:sp>
    </p:spTree>
    <p:extLst>
      <p:ext uri="{BB962C8B-B14F-4D97-AF65-F5344CB8AC3E}">
        <p14:creationId xmlns:p14="http://schemas.microsoft.com/office/powerpoint/2010/main" val="22829318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JSON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Human-readable JavaScript Object Notation</a:t>
            </a:r>
          </a:p>
          <a:p>
            <a:r>
              <a:rPr lang="en-US" dirty="0">
                <a:solidFill>
                  <a:schemeClr val="bg1"/>
                </a:solidFill>
              </a:rPr>
              <a:t>Centers around key-value pairs</a:t>
            </a:r>
          </a:p>
          <a:p>
            <a:r>
              <a:rPr lang="en-US" dirty="0">
                <a:solidFill>
                  <a:schemeClr val="bg1"/>
                </a:solidFill>
              </a:rPr>
              <a:t>Looked to provide more readable format than XML</a:t>
            </a:r>
          </a:p>
          <a:p>
            <a:r>
              <a:rPr lang="en-US" dirty="0">
                <a:solidFill>
                  <a:schemeClr val="bg1"/>
                </a:solidFill>
              </a:rPr>
              <a:t>Most popular formatting for REST call data</a:t>
            </a:r>
          </a:p>
        </p:txBody>
      </p:sp>
    </p:spTree>
    <p:extLst>
      <p:ext uri="{BB962C8B-B14F-4D97-AF65-F5344CB8AC3E}">
        <p14:creationId xmlns:p14="http://schemas.microsoft.com/office/powerpoint/2010/main" val="4282916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FF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744</TotalTime>
  <Words>588</Words>
  <Application>Microsoft Office PowerPoint</Application>
  <PresentationFormat>Widescreen</PresentationFormat>
  <Paragraphs>146</Paragraphs>
  <Slides>31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Segoe UI</vt:lpstr>
      <vt:lpstr>Segoe UI Light</vt:lpstr>
      <vt:lpstr>Office Theme</vt:lpstr>
      <vt:lpstr>Integrating with APIs</vt:lpstr>
      <vt:lpstr>Caitlin Bales</vt:lpstr>
      <vt:lpstr>Steps to Integration</vt:lpstr>
      <vt:lpstr>1 The API Ecosystem</vt:lpstr>
      <vt:lpstr>API Industry</vt:lpstr>
      <vt:lpstr>Why use APIs?</vt:lpstr>
      <vt:lpstr>2 RESTful Web Services</vt:lpstr>
      <vt:lpstr>REST</vt:lpstr>
      <vt:lpstr>JSON Data</vt:lpstr>
      <vt:lpstr>Request Recipe</vt:lpstr>
      <vt:lpstr>3 Calling APIs in PHP</vt:lpstr>
      <vt:lpstr>cURL - GET</vt:lpstr>
      <vt:lpstr>cURL - POST</vt:lpstr>
      <vt:lpstr>cURL - POST</vt:lpstr>
      <vt:lpstr>Guzzle</vt:lpstr>
      <vt:lpstr>Guzzle</vt:lpstr>
      <vt:lpstr>Guzzle - Async</vt:lpstr>
      <vt:lpstr>OData</vt:lpstr>
      <vt:lpstr>PowerPoint Presentation</vt:lpstr>
      <vt:lpstr>4 Authenticating your App</vt:lpstr>
      <vt:lpstr>Authorization        &amp;         Authentication</vt:lpstr>
      <vt:lpstr>Setting up Authentication with an API</vt:lpstr>
      <vt:lpstr>OAuth2 Flow</vt:lpstr>
      <vt:lpstr>5 Debugging Tools</vt:lpstr>
      <vt:lpstr>Postman</vt:lpstr>
      <vt:lpstr>PowerPoint Presentation</vt:lpstr>
      <vt:lpstr>Fiddler</vt:lpstr>
      <vt:lpstr>PowerPoint Presentation</vt:lpstr>
      <vt:lpstr>Modern Browser Tools</vt:lpstr>
      <vt:lpstr>PowerPoint Presentation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Integrating with APIs</dc:title>
  <dc:creator>Caitlin Bales</dc:creator>
  <cp:lastModifiedBy>Caitlin Bales</cp:lastModifiedBy>
  <cp:revision>49</cp:revision>
  <dcterms:created xsi:type="dcterms:W3CDTF">2016-10-05T22:20:06Z</dcterms:created>
  <dcterms:modified xsi:type="dcterms:W3CDTF">2016-10-10T16:36:49Z</dcterms:modified>
</cp:coreProperties>
</file>

<file path=docProps/thumbnail.jpeg>
</file>